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4"/>
  </p:sldMasterIdLst>
  <p:notesMasterIdLst>
    <p:notesMasterId r:id="rId23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4" roundtripDataSignature="AMtx7mjWgJaIp+iJJuQV8B4b1JiqfCGss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96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customschemas.google.com/relationships/presentationmetadata" Target="meta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1" name="Google Shape;211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18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6" name="Google Shape;146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 </a:t>
            </a:r>
            <a:b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9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0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0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2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7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7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passingtheflame.uk/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passingtheflame.uk/" TargetMode="Externa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passingtheflame.uk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ssingtheflame.uk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passingtheflame.uk/" TargetMode="Externa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ssingtheflame.uk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ssingtheflame.uk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ssingtheflame.uk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ssingtheflame.uk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ssingtheflame.uk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passingtheflame.uk/" TargetMode="Externa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assingtheflame.uk/" TargetMode="External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passingtheflame.uk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passingtheflame.uk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passingtheflame.uk/" TargetMode="Externa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passingtheflame.uk/" TargetMode="Externa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ssingtheflame.uk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ssingtheflame.uk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BFD3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ctrTitle"/>
          </p:nvPr>
        </p:nvSpPr>
        <p:spPr>
          <a:xfrm>
            <a:off x="5234150" y="1351104"/>
            <a:ext cx="6180081" cy="1334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GB" sz="5400" b="1" dirty="0"/>
              <a:t>Susan MacFarlane Press Photographer in the 1960s</a:t>
            </a:r>
            <a:endParaRPr sz="5400" b="1" dirty="0"/>
          </a:p>
        </p:txBody>
      </p:sp>
      <p:sp>
        <p:nvSpPr>
          <p:cNvPr id="89" name="Google Shape;89;p1"/>
          <p:cNvSpPr txBox="1">
            <a:spLocks noGrp="1"/>
          </p:cNvSpPr>
          <p:nvPr>
            <p:ph type="subTitle" idx="1"/>
          </p:nvPr>
        </p:nvSpPr>
        <p:spPr>
          <a:xfrm>
            <a:off x="5234150" y="2924120"/>
            <a:ext cx="6180081" cy="3539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GB" sz="3900" dirty="0"/>
              <a:t>Working for the Oxford Mail she had to cover stories relating to: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200" dirty="0"/>
          </a:p>
          <a:p>
            <a:pPr marL="342900" lvl="0" indent="-34293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GB" sz="3900" dirty="0"/>
              <a:t>Local events</a:t>
            </a:r>
            <a:endParaRPr dirty="0"/>
          </a:p>
          <a:p>
            <a:pPr marL="342900" lvl="0" indent="-34293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GB" sz="3900" dirty="0"/>
              <a:t>Celebrity stories</a:t>
            </a:r>
            <a:endParaRPr dirty="0"/>
          </a:p>
          <a:p>
            <a:pPr marL="342900" lvl="0" indent="-34293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GB" sz="3900" dirty="0"/>
              <a:t>Theatre reviews</a:t>
            </a:r>
            <a:endParaRPr dirty="0"/>
          </a:p>
          <a:p>
            <a:pPr marL="342900" lvl="0" indent="-34293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GB" sz="3900" dirty="0"/>
              <a:t>Sporting events</a:t>
            </a:r>
            <a:endParaRPr dirty="0"/>
          </a:p>
          <a:p>
            <a:pPr marL="342900" lvl="0" indent="-20193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dirty="0"/>
          </a:p>
          <a:p>
            <a:pPr marL="342900" lvl="0" indent="-20193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dirty="0"/>
          </a:p>
        </p:txBody>
      </p:sp>
      <p:pic>
        <p:nvPicPr>
          <p:cNvPr id="90" name="Google Shape;90;p1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375" y="367500"/>
            <a:ext cx="3876949" cy="606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0487" y="3835275"/>
            <a:ext cx="2163661" cy="133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"/>
          <p:cNvPicPr preferRelativeResize="0"/>
          <p:nvPr/>
        </p:nvPicPr>
        <p:blipFill>
          <a:blip r:embed="rId5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450" y="5414077"/>
            <a:ext cx="2325724" cy="8324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1" y="640387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hlinkClick r:id="rId6"/>
              </a:rPr>
              <a:t>www.passingtheflame.uk</a:t>
            </a:r>
            <a:r>
              <a:rPr lang="en-GB" sz="2400" dirty="0"/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BFD3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0"/>
          <p:cNvSpPr txBox="1">
            <a:spLocks noGrp="1"/>
          </p:cNvSpPr>
          <p:nvPr>
            <p:ph type="ctrTitle"/>
          </p:nvPr>
        </p:nvSpPr>
        <p:spPr>
          <a:xfrm>
            <a:off x="772511" y="0"/>
            <a:ext cx="10921258" cy="1734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5300"/>
              <a:t>Pictures from Height </a:t>
            </a:r>
            <a:br>
              <a:rPr lang="en-GB" sz="4000"/>
            </a:br>
            <a:r>
              <a:rPr lang="en-GB" sz="3600"/>
              <a:t>Men working up Mill Chimneys, Restoration of Witney Steeple no ropes and a VC10 jet liner – (harnessed out of another plane)</a:t>
            </a:r>
            <a:endParaRPr sz="3600"/>
          </a:p>
        </p:txBody>
      </p:sp>
      <p:pic>
        <p:nvPicPr>
          <p:cNvPr id="162" name="Google Shape;162;p10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5299" y="1902101"/>
            <a:ext cx="3402014" cy="4674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10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534" b="-371"/>
          <a:stretch/>
        </p:blipFill>
        <p:spPr>
          <a:xfrm>
            <a:off x="4505686" y="2175641"/>
            <a:ext cx="2972256" cy="4245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0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77942" y="1902101"/>
            <a:ext cx="4367217" cy="436312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1" y="640387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hlinkClick r:id="rId6"/>
              </a:rPr>
              <a:t>www.passingtheflame.uk</a:t>
            </a:r>
            <a:r>
              <a:rPr lang="en-GB" sz="2400" dirty="0"/>
              <a:t>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BFD3"/>
        </a:soli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11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7600" y="1654968"/>
            <a:ext cx="6137447" cy="4544615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11"/>
          <p:cNvSpPr txBox="1"/>
          <p:nvPr/>
        </p:nvSpPr>
        <p:spPr>
          <a:xfrm>
            <a:off x="7634514" y="1519064"/>
            <a:ext cx="4223657" cy="5755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Copy right of the newspapers.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One shot to get a good picture.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Couldn’t check them like digital pictures.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11"/>
          <p:cNvSpPr txBox="1"/>
          <p:nvPr/>
        </p:nvSpPr>
        <p:spPr>
          <a:xfrm>
            <a:off x="901947" y="749623"/>
            <a:ext cx="946259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Press Photography of local Sports events</a:t>
            </a:r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" y="640387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hlinkClick r:id="rId4"/>
              </a:rPr>
              <a:t>www.passingtheflame.uk</a:t>
            </a:r>
            <a:r>
              <a:rPr lang="en-GB" sz="2400" dirty="0"/>
              <a:t>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BFD3"/>
        </a:soli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1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4489" y="877329"/>
            <a:ext cx="7968496" cy="4989564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12"/>
          <p:cNvSpPr txBox="1"/>
          <p:nvPr/>
        </p:nvSpPr>
        <p:spPr>
          <a:xfrm>
            <a:off x="9126417" y="523386"/>
            <a:ext cx="286007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Rally Driving</a:t>
            </a:r>
            <a:endParaRPr sz="4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" y="640387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hlinkClick r:id="rId4"/>
              </a:rPr>
              <a:t>www.passingtheflame.uk</a:t>
            </a:r>
            <a:r>
              <a:rPr lang="en-GB" sz="2400" dirty="0"/>
              <a:t>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BFD3"/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13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2930" y="1385264"/>
            <a:ext cx="5377870" cy="4525932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13"/>
          <p:cNvSpPr txBox="1"/>
          <p:nvPr/>
        </p:nvSpPr>
        <p:spPr>
          <a:xfrm>
            <a:off x="2974772" y="562708"/>
            <a:ext cx="1509196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Rugby</a:t>
            </a:r>
            <a:endParaRPr sz="4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4" name="Google Shape;184;p1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63149" y="973986"/>
            <a:ext cx="4631681" cy="534848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" y="640387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hlinkClick r:id="rId5"/>
              </a:rPr>
              <a:t>www.passingtheflame.uk</a:t>
            </a:r>
            <a:r>
              <a:rPr lang="en-GB" sz="2400" dirty="0"/>
              <a:t>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BFD3"/>
        </a:solidFill>
        <a:effectLst/>
      </p:bgPr>
    </p:bg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p14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2483" y="497921"/>
            <a:ext cx="8599054" cy="5843556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14"/>
          <p:cNvSpPr txBox="1"/>
          <p:nvPr/>
        </p:nvSpPr>
        <p:spPr>
          <a:xfrm>
            <a:off x="9958399" y="931985"/>
            <a:ext cx="118173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Judo</a:t>
            </a:r>
            <a:endParaRPr sz="4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" y="640387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hlinkClick r:id="rId4"/>
              </a:rPr>
              <a:t>www.passingtheflame.uk</a:t>
            </a:r>
            <a:r>
              <a:rPr lang="en-GB" sz="2400" dirty="0"/>
              <a:t>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BFD3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15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79418" y="598394"/>
            <a:ext cx="6622473" cy="5673097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15"/>
          <p:cNvSpPr txBox="1"/>
          <p:nvPr/>
        </p:nvSpPr>
        <p:spPr>
          <a:xfrm>
            <a:off x="8709891" y="1336431"/>
            <a:ext cx="1925655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Football</a:t>
            </a:r>
            <a:endParaRPr sz="4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" y="640387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hlinkClick r:id="rId4"/>
              </a:rPr>
              <a:t>www.passingtheflame.uk</a:t>
            </a:r>
            <a:r>
              <a:rPr lang="en-GB" sz="2400" dirty="0"/>
              <a:t>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BFD3"/>
        </a:solidFill>
        <a:effectLst/>
      </p:bgPr>
    </p:bg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16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2910" y="369970"/>
            <a:ext cx="6936509" cy="5809692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16"/>
          <p:cNvSpPr txBox="1"/>
          <p:nvPr/>
        </p:nvSpPr>
        <p:spPr>
          <a:xfrm>
            <a:off x="8534045" y="967154"/>
            <a:ext cx="2786917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Road Racing</a:t>
            </a:r>
            <a:endParaRPr sz="4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" y="640387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hlinkClick r:id="rId4"/>
              </a:rPr>
              <a:t>www.passingtheflame.uk</a:t>
            </a:r>
            <a:r>
              <a:rPr lang="en-GB" sz="2400" dirty="0"/>
              <a:t>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BFD3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p1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2241" y="466616"/>
            <a:ext cx="7011832" cy="5614965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17"/>
          <p:cNvSpPr txBox="1"/>
          <p:nvPr/>
        </p:nvSpPr>
        <p:spPr>
          <a:xfrm>
            <a:off x="8428536" y="896815"/>
            <a:ext cx="273294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Wrestling</a:t>
            </a:r>
            <a:endParaRPr sz="40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" y="640387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hlinkClick r:id="rId4"/>
              </a:rPr>
              <a:t>www.passingtheflame.uk</a:t>
            </a:r>
            <a:r>
              <a:rPr lang="en-GB" sz="2400" dirty="0"/>
              <a:t>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BFD3"/>
        </a:solidFill>
        <a:effectLst/>
      </p:bgPr>
    </p:bg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8"/>
          <p:cNvSpPr txBox="1">
            <a:spLocks noGrp="1"/>
          </p:cNvSpPr>
          <p:nvPr>
            <p:ph type="title"/>
          </p:nvPr>
        </p:nvSpPr>
        <p:spPr>
          <a:xfrm>
            <a:off x="615821" y="176344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GB"/>
              <a:t>What makes a good action shot in sport?</a:t>
            </a:r>
            <a:endParaRPr/>
          </a:p>
        </p:txBody>
      </p:sp>
      <p:sp>
        <p:nvSpPr>
          <p:cNvPr id="215" name="Google Shape;215;p18"/>
          <p:cNvSpPr txBox="1">
            <a:spLocks noGrp="1"/>
          </p:cNvSpPr>
          <p:nvPr>
            <p:ph type="body" idx="1"/>
          </p:nvPr>
        </p:nvSpPr>
        <p:spPr>
          <a:xfrm>
            <a:off x="624912" y="3579780"/>
            <a:ext cx="10515600" cy="1122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rPr lang="en-GB" sz="4400">
                <a:latin typeface="Calibri"/>
                <a:ea typeface="Calibri"/>
                <a:cs typeface="Calibri"/>
                <a:sym typeface="Calibri"/>
              </a:rPr>
              <a:t>What has changed in the way we take journalistic pictures today?</a:t>
            </a:r>
            <a:endParaRPr sz="4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18"/>
          <p:cNvSpPr txBox="1"/>
          <p:nvPr/>
        </p:nvSpPr>
        <p:spPr>
          <a:xfrm>
            <a:off x="615821" y="709127"/>
            <a:ext cx="5266891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groups discuss…..</a:t>
            </a:r>
            <a:endParaRPr sz="4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" y="640387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hlinkClick r:id="rId3"/>
              </a:rPr>
              <a:t>www.passingtheflame.uk</a:t>
            </a:r>
            <a:r>
              <a:rPr lang="en-GB" sz="2400" dirty="0"/>
              <a:t> </a:t>
            </a:r>
          </a:p>
        </p:txBody>
      </p:sp>
      <p:pic>
        <p:nvPicPr>
          <p:cNvPr id="6" name="Google Shape;91;p1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4373" y="4123089"/>
            <a:ext cx="2163661" cy="133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92;p1"/>
          <p:cNvPicPr preferRelativeResize="0"/>
          <p:nvPr/>
        </p:nvPicPr>
        <p:blipFill>
          <a:blip r:embed="rId5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336" y="5701891"/>
            <a:ext cx="2325724" cy="83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BFD3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20708" y="3706868"/>
            <a:ext cx="3814789" cy="2533258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05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lang="en-GB" sz="4800" b="1"/>
              <a:t>First Inspiration! </a:t>
            </a:r>
            <a:endParaRPr sz="4800" b="1"/>
          </a:p>
        </p:txBody>
      </p:sp>
      <p:sp>
        <p:nvSpPr>
          <p:cNvPr id="99" name="Google Shape;99;p2"/>
          <p:cNvSpPr txBox="1">
            <a:spLocks noGrp="1"/>
          </p:cNvSpPr>
          <p:nvPr>
            <p:ph type="body" idx="1"/>
          </p:nvPr>
        </p:nvSpPr>
        <p:spPr>
          <a:xfrm>
            <a:off x="932330" y="1615495"/>
            <a:ext cx="10515600" cy="2851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/>
              <a:t>“My eight years at Oxford High School did nothing for my confidence and I left not knowing what I wanted to do. A wealthy family friend who was a chocolate maker, had all the latest Leica camera equipment, he gave me a simple £1 box Brownie, but I still got good results and loved taking pictures of people. When he saw them he said: 'Ah, you ARE a photographer!' “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100" name="Google Shape;100;p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85483" y="3706868"/>
            <a:ext cx="3411071" cy="261722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1" y="640387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hlinkClick r:id="rId5"/>
              </a:rPr>
              <a:t>www.passingtheflame.uk</a:t>
            </a:r>
            <a:r>
              <a:rPr lang="en-GB" sz="2400" dirty="0"/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BFD3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3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85387" y="2909528"/>
            <a:ext cx="2756028" cy="2756028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GB" b="1"/>
              <a:t>Making Photographs in the 1960s</a:t>
            </a:r>
            <a:endParaRPr b="1"/>
          </a:p>
        </p:txBody>
      </p:sp>
      <p:pic>
        <p:nvPicPr>
          <p:cNvPr id="107" name="Google Shape;107;p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6998" y="1545637"/>
            <a:ext cx="4320218" cy="2727783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3"/>
          <p:cNvSpPr txBox="1"/>
          <p:nvPr/>
        </p:nvSpPr>
        <p:spPr>
          <a:xfrm>
            <a:off x="229081" y="4722594"/>
            <a:ext cx="5033384" cy="1622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Called negatives as they reversed colours to allow light through an ‘enlarger’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9" name="Google Shape;109;p3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57749" y="3370591"/>
            <a:ext cx="4697252" cy="2974226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3"/>
          <p:cNvSpPr txBox="1"/>
          <p:nvPr/>
        </p:nvSpPr>
        <p:spPr>
          <a:xfrm>
            <a:off x="7140094" y="1545637"/>
            <a:ext cx="4614907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Chemical s were then used to develop the images into pictures on special paper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" y="6418384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hlinkClick r:id="rId6"/>
              </a:rPr>
              <a:t>www.passingtheflame.uk</a:t>
            </a:r>
            <a:r>
              <a:rPr lang="en-GB" sz="2400" dirty="0"/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BFD3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"/>
          <p:cNvSpPr txBox="1">
            <a:spLocks noGrp="1"/>
          </p:cNvSpPr>
          <p:nvPr>
            <p:ph type="ctrTitle"/>
          </p:nvPr>
        </p:nvSpPr>
        <p:spPr>
          <a:xfrm>
            <a:off x="6274675" y="767636"/>
            <a:ext cx="5644056" cy="4837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3200"/>
              <a:t>First job working in a photographic shop as a sales girl. </a:t>
            </a:r>
            <a:br>
              <a:rPr lang="en-GB" sz="3200"/>
            </a:br>
            <a:br>
              <a:rPr lang="en-GB" sz="3200"/>
            </a:br>
            <a:r>
              <a:rPr lang="en-GB" sz="3200"/>
              <a:t>Then moved on to becoming a script continuity and stills girl for Oxford Film Productions. </a:t>
            </a:r>
            <a:br>
              <a:rPr lang="en-GB" sz="3200"/>
            </a:br>
            <a:br>
              <a:rPr lang="en-GB" sz="3200"/>
            </a:br>
            <a:r>
              <a:rPr lang="en-GB" sz="3200"/>
              <a:t>They made films to promote Blenheim Palace, marmalade and films of Olympic hopefuls! </a:t>
            </a:r>
            <a:endParaRPr sz="3200"/>
          </a:p>
        </p:txBody>
      </p:sp>
      <p:sp>
        <p:nvSpPr>
          <p:cNvPr id="117" name="Google Shape;117;p4"/>
          <p:cNvSpPr txBox="1">
            <a:spLocks noGrp="1"/>
          </p:cNvSpPr>
          <p:nvPr>
            <p:ph type="subTitle" idx="1"/>
          </p:nvPr>
        </p:nvSpPr>
        <p:spPr>
          <a:xfrm>
            <a:off x="328918" y="5604639"/>
            <a:ext cx="6295815" cy="796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rPr lang="en-GB" sz="4400" b="1"/>
              <a:t>Oxford Film Productions</a:t>
            </a:r>
            <a:endParaRPr sz="4400" b="1"/>
          </a:p>
        </p:txBody>
      </p:sp>
      <p:pic>
        <p:nvPicPr>
          <p:cNvPr id="118" name="Google Shape;118;p4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8723" y="1169658"/>
            <a:ext cx="5266417" cy="403296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" y="6418384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hlinkClick r:id="rId4"/>
              </a:rPr>
              <a:t>www.passingtheflame.uk</a:t>
            </a:r>
            <a:r>
              <a:rPr lang="en-GB" sz="2400" dirty="0"/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BFD3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5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4847" y="362224"/>
            <a:ext cx="4255525" cy="5331881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5"/>
          <p:cNvSpPr/>
          <p:nvPr/>
        </p:nvSpPr>
        <p:spPr>
          <a:xfrm>
            <a:off x="5108027" y="362224"/>
            <a:ext cx="6952594" cy="5970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Dark room assistant at the Oxford Mail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Camera Girl Butlins in Bognor’s holiday camp for 6000 holiday makers and 1500 staff. Sold snaps of swimming, fancy dress and talent competitions.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She worked with 6 men who only took black and white pictures customers could chose from. But her colour pictures needed longer processing. And they only saw them after payment in the post 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However, she still made more money than them. Enough to buy her first car and build her confidence to become a press photographer.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5"/>
          <p:cNvSpPr txBox="1"/>
          <p:nvPr/>
        </p:nvSpPr>
        <p:spPr>
          <a:xfrm>
            <a:off x="317242" y="5846111"/>
            <a:ext cx="463313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Colour Camera Girl</a:t>
            </a:r>
            <a:endParaRPr sz="4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" y="640387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hlinkClick r:id="rId4"/>
              </a:rPr>
              <a:t>www.passingtheflame.uk</a:t>
            </a:r>
            <a:r>
              <a:rPr lang="en-GB" sz="2400" dirty="0"/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BFD3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"/>
          <p:cNvSpPr txBox="1">
            <a:spLocks noGrp="1"/>
          </p:cNvSpPr>
          <p:nvPr>
            <p:ph type="ctrTitle"/>
          </p:nvPr>
        </p:nvSpPr>
        <p:spPr>
          <a:xfrm>
            <a:off x="6785938" y="1732306"/>
            <a:ext cx="4951972" cy="4318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200"/>
              <a:t>Paul McCartney from the Beatles and actress Jane Asher</a:t>
            </a:r>
            <a:br>
              <a:rPr lang="en-GB" sz="3200"/>
            </a:br>
            <a:br>
              <a:rPr lang="en-GB" sz="3200"/>
            </a:br>
            <a:r>
              <a:rPr lang="en-GB" sz="3200"/>
              <a:t>Marcel Marceau –famous French actor and mime artist</a:t>
            </a:r>
            <a:br>
              <a:rPr lang="en-GB" sz="3200"/>
            </a:br>
            <a:br>
              <a:rPr lang="en-GB" sz="3200"/>
            </a:br>
            <a:r>
              <a:rPr lang="en-GB" sz="3200"/>
              <a:t>The Queen and Royal family</a:t>
            </a:r>
            <a:br>
              <a:rPr lang="en-GB" sz="3200"/>
            </a:br>
            <a:br>
              <a:rPr lang="en-GB" sz="3200"/>
            </a:br>
            <a:r>
              <a:rPr lang="en-GB" sz="3200"/>
              <a:t>Politicians, religious figures and activists like Nelson Mandela</a:t>
            </a:r>
            <a:endParaRPr sz="3200"/>
          </a:p>
        </p:txBody>
      </p:sp>
      <p:pic>
        <p:nvPicPr>
          <p:cNvPr id="133" name="Google Shape;133;p6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5670" y="2001355"/>
            <a:ext cx="2932386" cy="3780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6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03631" y="2001356"/>
            <a:ext cx="2736732" cy="3746302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6"/>
          <p:cNvSpPr txBox="1"/>
          <p:nvPr/>
        </p:nvSpPr>
        <p:spPr>
          <a:xfrm>
            <a:off x="425670" y="331074"/>
            <a:ext cx="11083158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Press Photographer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taking pictures of celebrities and V.I.P.s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" y="640387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hlinkClick r:id="rId5"/>
              </a:rPr>
              <a:t>www.passingtheflame.uk</a:t>
            </a:r>
            <a:r>
              <a:rPr lang="en-GB" sz="2400" dirty="0"/>
              <a:t>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BFD3"/>
        </a:solid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80392" y="440697"/>
            <a:ext cx="2678117" cy="3358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7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7894" y="440697"/>
            <a:ext cx="3126644" cy="4910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7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44363" y="619540"/>
            <a:ext cx="4886079" cy="317995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7"/>
          <p:cNvSpPr txBox="1">
            <a:spLocks noGrp="1"/>
          </p:cNvSpPr>
          <p:nvPr>
            <p:ph type="subTitle" idx="1"/>
          </p:nvPr>
        </p:nvSpPr>
        <p:spPr>
          <a:xfrm>
            <a:off x="3780391" y="4091153"/>
            <a:ext cx="8075277" cy="2483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GB" sz="3200"/>
              <a:t>Still a big focus on the war and aviation</a:t>
            </a:r>
            <a:endParaRPr/>
          </a:p>
          <a:p>
            <a:pPr marL="4572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GB" sz="3200"/>
              <a:t>Young boys training as army cadets</a:t>
            </a:r>
            <a:endParaRPr/>
          </a:p>
          <a:p>
            <a:pPr marL="4572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GB" sz="3200"/>
              <a:t>Concorde – (flew faster than speed of sound) </a:t>
            </a:r>
            <a:endParaRPr/>
          </a:p>
          <a:p>
            <a:pPr marL="4572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GB" sz="3200"/>
              <a:t>Travelled around the world with the RAF </a:t>
            </a:r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" y="640387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hlinkClick r:id="rId6"/>
              </a:rPr>
              <a:t>www.passingtheflame.uk</a:t>
            </a:r>
            <a:r>
              <a:rPr lang="en-GB" sz="2400" dirty="0"/>
              <a:t>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BFD3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8"/>
          <p:cNvSpPr txBox="1">
            <a:spLocks noGrp="1"/>
          </p:cNvSpPr>
          <p:nvPr>
            <p:ph type="title"/>
          </p:nvPr>
        </p:nvSpPr>
        <p:spPr>
          <a:xfrm>
            <a:off x="478941" y="898459"/>
            <a:ext cx="4316993" cy="463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5300"/>
              <a:t>Other Countries:</a:t>
            </a:r>
            <a:br>
              <a:rPr lang="en-GB"/>
            </a:br>
            <a:endParaRPr/>
          </a:p>
        </p:txBody>
      </p:sp>
      <p:pic>
        <p:nvPicPr>
          <p:cNvPr id="150" name="Google Shape;150;p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88705" y="575190"/>
            <a:ext cx="7005636" cy="5753637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8"/>
          <p:cNvSpPr txBox="1"/>
          <p:nvPr/>
        </p:nvSpPr>
        <p:spPr>
          <a:xfrm>
            <a:off x="478942" y="1164134"/>
            <a:ext cx="4316993" cy="4832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Argungu fishing festival in West Africa. 1000 men along banks of the Sahara.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Allowed to fish 1 day of the year. A horn at 11am signalled them to start.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Charging like an army in full battle encouraged on by  chanters and drummers.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" y="640387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hlinkClick r:id="rId4"/>
              </a:rPr>
              <a:t>www.passingtheflame.uk</a:t>
            </a:r>
            <a:r>
              <a:rPr lang="en-GB" sz="2400" dirty="0"/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BFD3"/>
        </a:solid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9"/>
          <p:cNvSpPr txBox="1">
            <a:spLocks noGrp="1"/>
          </p:cNvSpPr>
          <p:nvPr>
            <p:ph type="body" idx="1"/>
          </p:nvPr>
        </p:nvSpPr>
        <p:spPr>
          <a:xfrm>
            <a:off x="763556" y="855242"/>
            <a:ext cx="10515600" cy="5545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GB" sz="5200"/>
              <a:t>“My pictures of the fishing festival earned a back-page spread in The Times newspaper for £25. </a:t>
            </a:r>
            <a:endParaRPr sz="52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52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GB" sz="5200"/>
              <a:t>But I nearly missed my plane home. The gates were closed and the engines had started. Clambering over the perimeter fence, running up the tarmac I ran up to the cockpit with a long spear I was taking home for my father. </a:t>
            </a:r>
            <a:endParaRPr sz="52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52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GB" sz="5200"/>
              <a:t>The pilot ordered the steps back out and jokingly said: 'I had to let you on, I thought you were going to puncture the fuselage.'  Very naughty but I panicked as my flight only went once a week!”</a:t>
            </a:r>
            <a:endParaRPr sz="5200"/>
          </a:p>
          <a:p>
            <a:pPr marL="228600" lvl="0" indent="-11747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" y="640387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hlinkClick r:id="rId3"/>
              </a:rPr>
              <a:t>www.passingtheflame.uk</a:t>
            </a:r>
            <a:r>
              <a:rPr lang="en-GB" sz="2400" dirty="0"/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06223B7477F8448AA156E5C0357B719" ma:contentTypeVersion="11" ma:contentTypeDescription="Create a new document." ma:contentTypeScope="" ma:versionID="7ddeeca252e2e56ecf8054c86b4810d8">
  <xsd:schema xmlns:xsd="http://www.w3.org/2001/XMLSchema" xmlns:xs="http://www.w3.org/2001/XMLSchema" xmlns:p="http://schemas.microsoft.com/office/2006/metadata/properties" xmlns:ns3="daf101b8-0811-4bf8-8583-0dba28365da3" targetNamespace="http://schemas.microsoft.com/office/2006/metadata/properties" ma:root="true" ma:fieldsID="a16adc2deccb5ef17ea646434d9a988e" ns3:_="">
    <xsd:import namespace="daf101b8-0811-4bf8-8583-0dba28365da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f101b8-0811-4bf8-8583-0dba28365da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028F85D-A5C7-4839-91DD-3D64D097623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af101b8-0811-4bf8-8583-0dba28365da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FBF91DB-C2B8-40E1-B67B-13BB353BB01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9801435-377A-4C05-A75F-03197798308A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daf101b8-0811-4bf8-8583-0dba28365da3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723</Words>
  <Application>Microsoft Office PowerPoint</Application>
  <PresentationFormat>Widescreen</PresentationFormat>
  <Paragraphs>82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Susan MacFarlane Press Photographer in the 1960s</vt:lpstr>
      <vt:lpstr>First Inspiration! </vt:lpstr>
      <vt:lpstr>Making Photographs in the 1960s</vt:lpstr>
      <vt:lpstr>First job working in a photographic shop as a sales girl.   Then moved on to becoming a script continuity and stills girl for Oxford Film Productions.   They made films to promote Blenheim Palace, marmalade and films of Olympic hopefuls! </vt:lpstr>
      <vt:lpstr>PowerPoint Presentation</vt:lpstr>
      <vt:lpstr>Paul McCartney from the Beatles and actress Jane Asher  Marcel Marceau –famous French actor and mime artist  The Queen and Royal family  Politicians, religious figures and activists like Nelson Mandela</vt:lpstr>
      <vt:lpstr>PowerPoint Presentation</vt:lpstr>
      <vt:lpstr>Other Countries: </vt:lpstr>
      <vt:lpstr>PowerPoint Presentation</vt:lpstr>
      <vt:lpstr>Pictures from Height  Men working up Mill Chimneys, Restoration of Witney Steeple no ropes and a VC10 jet liner – (harnessed out of another plane)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makes a good action shot in sport?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Susan MacFarlane Press Photographer in the 1960s</dc:title>
  <dc:creator>Anna Chapman</dc:creator>
  <cp:lastModifiedBy>Andrew Perrin</cp:lastModifiedBy>
  <cp:revision>4</cp:revision>
  <dcterms:created xsi:type="dcterms:W3CDTF">2020-02-20T15:00:39Z</dcterms:created>
  <dcterms:modified xsi:type="dcterms:W3CDTF">2021-12-11T15:30:08Z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0x010100006223B7477F8448AA156E5C0357B719</vt:lpwstr>
  </property>
</Properties>
</file>